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Livvic" pitchFamily="2" charset="77"/>
      <p:regular r:id="rId22"/>
      <p:bold r:id="rId23"/>
      <p:italic r:id="rId24"/>
      <p:boldItalic r:id="rId25"/>
    </p:embeddedFont>
    <p:embeddedFont>
      <p:font typeface="Open Sans Light" panose="020F0302020204030204" pitchFamily="34" charset="0"/>
      <p:regular r:id="rId26"/>
      <p:italic r:id="rId27"/>
    </p:embeddedFont>
    <p:embeddedFont>
      <p:font typeface="Quattrocento Sans" panose="020B0502050000020003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53">
          <p15:clr>
            <a:srgbClr val="A4A3A4"/>
          </p15:clr>
        </p15:guide>
        <p15:guide id="2" pos="2857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+KCr7sWb46tSABEG7OURGu3aN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709"/>
  </p:normalViewPr>
  <p:slideViewPr>
    <p:cSldViewPr snapToGrid="0">
      <p:cViewPr varScale="1">
        <p:scale>
          <a:sx n="142" d="100"/>
          <a:sy n="142" d="100"/>
        </p:scale>
        <p:origin x="664" y="168"/>
      </p:cViewPr>
      <p:guideLst>
        <p:guide orient="horz" pos="1053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World Insomnia Report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Sleep Report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764-0B4E-B770-78B38B71A8EC}"/>
              </c:ext>
            </c:extLst>
          </c:dPt>
          <c:dPt>
            <c:idx val="1"/>
            <c:bubble3D val="0"/>
            <c:spPr>
              <a:solidFill>
                <a:srgbClr val="0A275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50-1A44-BACA-B5ED4E020FD5}"/>
              </c:ext>
            </c:extLst>
          </c:dPt>
          <c:cat>
            <c:strRef>
              <c:f>Sheet1!$A$2:$A$3</c:f>
              <c:strCache>
                <c:ptCount val="2"/>
                <c:pt idx="0">
                  <c:v>Adults with</c:v>
                </c:pt>
                <c:pt idx="1">
                  <c:v>Adults without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0.67</c:v>
                </c:pt>
                <c:pt idx="1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50-1A44-BACA-B5ED4E020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464646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</a:rPr>
              <a:t>World Sleep disturbances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World Sleep disturbances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9ED-6E4A-8B72-FCFFD4326CFE}"/>
              </c:ext>
            </c:extLst>
          </c:dPt>
          <c:dPt>
            <c:idx val="1"/>
            <c:bubble3D val="0"/>
            <c:spPr>
              <a:solidFill>
                <a:srgbClr val="0A275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F8D-9A47-B883-6942451D28EB}"/>
              </c:ext>
            </c:extLst>
          </c:dPt>
          <c:cat>
            <c:strRef>
              <c:f>Sheet1!$A$2:$A$3</c:f>
              <c:strCache>
                <c:ptCount val="2"/>
                <c:pt idx="0">
                  <c:v>Adults with</c:v>
                </c:pt>
                <c:pt idx="1">
                  <c:v>Adults without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0.66</c:v>
                </c:pt>
                <c:pt idx="1">
                  <c:v>0.34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8D-9A47-B883-6942451D28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464646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</a:rPr>
              <a:t>Desire to improve sleep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Desire to improve sleep</c:v>
                </c:pt>
              </c:strCache>
            </c:strRef>
          </c:tx>
          <c:spPr>
            <a:solidFill>
              <a:srgbClr val="68B38A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A275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777-BC40-A913-0614A3DB0FD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77-BC40-A913-0614A3DB0FD7}"/>
              </c:ext>
            </c:extLst>
          </c:dPt>
          <c:cat>
            <c:strRef>
              <c:f>Sheet1!$A$2:$A$3</c:f>
              <c:strCache>
                <c:ptCount val="2"/>
                <c:pt idx="0">
                  <c:v>Desire</c:v>
                </c:pt>
                <c:pt idx="1">
                  <c:v>No Desire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7-BC40-A913-0614A3DB0F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696220448"/>
        <c:axId val="1695963984"/>
      </c:barChart>
      <c:valAx>
        <c:axId val="1695963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696220448"/>
        <c:crosses val="autoZero"/>
        <c:crossBetween val="between"/>
      </c:valAx>
      <c:catAx>
        <c:axId val="1696220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6959639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e21e0395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gee21e0395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0dcd2415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0dcd2415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0ec28c6e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340ec28c6e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0ec28c6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340ec28c6e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0ec28c6e3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0ec28c6e3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0dcd2415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40dcd2415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0dcd2415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0dcd2415e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0dcd2415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0dcd2415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e21e0395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ee21e0395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e21e0395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ee21e0395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0ec28c6e3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40ec28c6e3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" name="Google Shape;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ee21e03950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gee21e03950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40ec28c6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40ec28c6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e21e03950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gee21e03950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0ec28c6e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0ec28c6e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0dcd2415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0dcd2415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5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0dcd2415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0dcd2415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3" descr="Ein Bild, das draußen, Natur, Stadt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 l="28419" t="6381" r="5975"/>
          <a:stretch/>
        </p:blipFill>
        <p:spPr>
          <a:xfrm>
            <a:off x="-139485" y="-193864"/>
            <a:ext cx="9407473" cy="55107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3"/>
          <p:cNvSpPr/>
          <p:nvPr/>
        </p:nvSpPr>
        <p:spPr>
          <a:xfrm>
            <a:off x="-139485" y="-193864"/>
            <a:ext cx="4422469" cy="5503545"/>
          </a:xfrm>
          <a:custGeom>
            <a:avLst/>
            <a:gdLst/>
            <a:ahLst/>
            <a:cxnLst/>
            <a:rect l="l" t="t" r="r" b="b"/>
            <a:pathLst>
              <a:path w="5706412" h="6858000" extrusionOk="0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333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" name="Google Shape;13;p23"/>
          <p:cNvSpPr/>
          <p:nvPr/>
        </p:nvSpPr>
        <p:spPr>
          <a:xfrm>
            <a:off x="1684422" y="-193864"/>
            <a:ext cx="3752235" cy="5503545"/>
          </a:xfrm>
          <a:custGeom>
            <a:avLst/>
            <a:gdLst/>
            <a:ahLst/>
            <a:cxnLst/>
            <a:rect l="l" t="t" r="r" b="b"/>
            <a:pathLst>
              <a:path w="4764743" h="6858000" extrusionOk="0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333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14;p23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endParaRPr sz="11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5" name="Google Shape;1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4225" y="69200"/>
            <a:ext cx="3160949" cy="7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3"/>
          <p:cNvSpPr txBox="1">
            <a:spLocks noGrp="1"/>
          </p:cNvSpPr>
          <p:nvPr>
            <p:ph type="title"/>
          </p:nvPr>
        </p:nvSpPr>
        <p:spPr>
          <a:xfrm>
            <a:off x="506563" y="2709650"/>
            <a:ext cx="3271200" cy="21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gular Pages">
  <p:cSld name="CUSTOM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25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21" name="Google Shape;21;p25"/>
          <p:cNvCxnSpPr/>
          <p:nvPr/>
        </p:nvCxnSpPr>
        <p:spPr>
          <a:xfrm>
            <a:off x="343000" y="727850"/>
            <a:ext cx="6860100" cy="0"/>
          </a:xfrm>
          <a:prstGeom prst="straightConnector1">
            <a:avLst/>
          </a:prstGeom>
          <a:noFill/>
          <a:ln w="9525" cap="flat" cmpd="sng">
            <a:solidFill>
              <a:srgbClr val="F7F7F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V1">
  <p:cSld name="CUSTOM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6"/>
          <p:cNvSpPr/>
          <p:nvPr/>
        </p:nvSpPr>
        <p:spPr>
          <a:xfrm>
            <a:off x="0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333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2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6" name="Google Shape;26;p26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endParaRPr sz="1100" b="0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7" name="Google Shape;27;p26"/>
          <p:cNvSpPr txBox="1">
            <a:spLocks noGrp="1"/>
          </p:cNvSpPr>
          <p:nvPr>
            <p:ph type="title"/>
          </p:nvPr>
        </p:nvSpPr>
        <p:spPr>
          <a:xfrm>
            <a:off x="481475" y="2651125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subTitle" idx="1"/>
          </p:nvPr>
        </p:nvSpPr>
        <p:spPr>
          <a:xfrm>
            <a:off x="517775" y="3243675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V2">
  <p:cSld name="Section Title V2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7"/>
          <p:cNvPicPr preferRelativeResize="0"/>
          <p:nvPr/>
        </p:nvPicPr>
        <p:blipFill rotWithShape="1">
          <a:blip r:embed="rId2">
            <a:alphaModFix/>
          </a:blip>
          <a:srcRect l="1709" t="6161" r="29" b="109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7"/>
          <p:cNvSpPr/>
          <p:nvPr/>
        </p:nvSpPr>
        <p:spPr>
          <a:xfrm rot="10800000">
            <a:off x="1778100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1756E2">
              <a:alpha val="69411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" name="Google Shape;3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ubTitle" idx="1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pic>
        <p:nvPicPr>
          <p:cNvPr id="8" name="Google Shape;8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09151" y="173080"/>
            <a:ext cx="462735" cy="46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59596" y="173080"/>
            <a:ext cx="464401" cy="4644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uom190346a/sleep-health-and-lifestyle-dataset/dat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ee21e03950_0_22"/>
          <p:cNvSpPr txBox="1">
            <a:spLocks noGrp="1"/>
          </p:cNvSpPr>
          <p:nvPr>
            <p:ph type="title"/>
          </p:nvPr>
        </p:nvSpPr>
        <p:spPr>
          <a:xfrm>
            <a:off x="152399" y="2036201"/>
            <a:ext cx="34812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de-DE" b="1"/>
              <a:t>Sleepless</a:t>
            </a:r>
            <a:br>
              <a:rPr lang="de-DE" b="1"/>
            </a:br>
            <a:r>
              <a:rPr lang="de-DE" b="1"/>
              <a:t>Nights?</a:t>
            </a:r>
            <a:br>
              <a:rPr lang="de-DE" b="1"/>
            </a:br>
            <a:br>
              <a:rPr lang="de-DE" b="1"/>
            </a:br>
            <a:r>
              <a:rPr lang="de-DE" sz="2000" b="1"/>
              <a:t>A data-driven Prediction of Sleep Disorders</a:t>
            </a:r>
            <a:endParaRPr/>
          </a:p>
        </p:txBody>
      </p:sp>
      <p:sp>
        <p:nvSpPr>
          <p:cNvPr id="40" name="Google Shape;40;gee21e03950_0_22"/>
          <p:cNvSpPr txBox="1"/>
          <p:nvPr/>
        </p:nvSpPr>
        <p:spPr>
          <a:xfrm>
            <a:off x="6250703" y="4516873"/>
            <a:ext cx="4708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Science Team 2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1"/>
                </a:solidFill>
              </a:rPr>
              <a:t>Sezin Dogan,Jacquelyne Sonda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1"/>
                </a:solidFill>
              </a:rPr>
              <a:t>22.03.2025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0dcd2415e_0_36"/>
          <p:cNvSpPr txBox="1">
            <a:spLocks noGrp="1"/>
          </p:cNvSpPr>
          <p:nvPr>
            <p:ph type="subTitle" idx="1"/>
          </p:nvPr>
        </p:nvSpPr>
        <p:spPr>
          <a:xfrm>
            <a:off x="521250" y="208766"/>
            <a:ext cx="73287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/>
              <a:t>C. Feature Importance</a:t>
            </a:r>
            <a:endParaRPr sz="1600" b="1"/>
          </a:p>
        </p:txBody>
      </p:sp>
      <p:pic>
        <p:nvPicPr>
          <p:cNvPr id="147" name="Google Shape;147;g340dcd2415e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900" y="1472220"/>
            <a:ext cx="4275124" cy="269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40dcd2415e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25" y="1561600"/>
            <a:ext cx="4275126" cy="254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0ec28c6e3_0_19"/>
          <p:cNvSpPr txBox="1">
            <a:spLocks noGrp="1"/>
          </p:cNvSpPr>
          <p:nvPr>
            <p:ph type="title"/>
          </p:nvPr>
        </p:nvSpPr>
        <p:spPr>
          <a:xfrm>
            <a:off x="311700" y="1892827"/>
            <a:ext cx="8520600" cy="21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sz="3600"/>
              <a:t>Not so fast! There is a challenge..</a:t>
            </a:r>
            <a:endParaRPr sz="3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sz="2000" b="0"/>
              <a:t>Since the dataset entries are only 400 records, posing a challenge for a techie to have a viable learning ground during comprehensive analysis, uncovering patterns and machine learning application, what can be done?</a:t>
            </a:r>
            <a:endParaRPr sz="2000" b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0ec28c6e3_0_37"/>
          <p:cNvSpPr txBox="1">
            <a:spLocks noGrp="1"/>
          </p:cNvSpPr>
          <p:nvPr>
            <p:ph type="title"/>
          </p:nvPr>
        </p:nvSpPr>
        <p:spPr>
          <a:xfrm>
            <a:off x="311700" y="140224"/>
            <a:ext cx="85206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sz="3600">
                <a:latin typeface="Livvic" pitchFamily="2" charset="77"/>
              </a:rPr>
              <a:t>Researched Solution</a:t>
            </a:r>
            <a:endParaRPr sz="3600">
              <a:latin typeface="Livvic" pitchFamily="2" charset="77"/>
            </a:endParaRPr>
          </a:p>
        </p:txBody>
      </p:sp>
      <p:sp>
        <p:nvSpPr>
          <p:cNvPr id="159" name="Google Shape;159;g340ec28c6e3_0_37"/>
          <p:cNvSpPr txBox="1"/>
          <p:nvPr/>
        </p:nvSpPr>
        <p:spPr>
          <a:xfrm>
            <a:off x="1013850" y="1407975"/>
            <a:ext cx="6701400" cy="8310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ivvic" pitchFamily="2" charset="7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>
                <a:solidFill>
                  <a:schemeClr val="dk2"/>
                </a:solidFill>
                <a:latin typeface="Livvic" pitchFamily="2" charset="77"/>
              </a:rPr>
              <a:t> Generating Synthetic Data using AI from  </a:t>
            </a:r>
            <a:endParaRPr sz="2400" b="1">
              <a:solidFill>
                <a:schemeClr val="dk2"/>
              </a:solidFill>
              <a:latin typeface="Livvic" pitchFamily="2" charset="77"/>
            </a:endParaRPr>
          </a:p>
        </p:txBody>
      </p:sp>
      <p:sp>
        <p:nvSpPr>
          <p:cNvPr id="160" name="Google Shape;160;g340ec28c6e3_0_37"/>
          <p:cNvSpPr/>
          <p:nvPr/>
        </p:nvSpPr>
        <p:spPr>
          <a:xfrm>
            <a:off x="1501025" y="2504000"/>
            <a:ext cx="2208300" cy="1934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>
                <a:solidFill>
                  <a:schemeClr val="lt1"/>
                </a:solidFill>
                <a:highlight>
                  <a:schemeClr val="accent1"/>
                </a:highlight>
                <a:latin typeface="Livvic" pitchFamily="2" charset="77"/>
                <a:ea typeface="Livvic"/>
                <a:cs typeface="Livvic"/>
                <a:sym typeface="Livvic"/>
              </a:rPr>
              <a:t>374 entries</a:t>
            </a:r>
            <a:endParaRPr sz="1800" b="1">
              <a:solidFill>
                <a:schemeClr val="lt1"/>
              </a:solidFill>
              <a:highlight>
                <a:schemeClr val="accent1"/>
              </a:highlight>
              <a:latin typeface="Livvic" pitchFamily="2" charset="77"/>
              <a:ea typeface="Livvic"/>
              <a:cs typeface="Livvic"/>
              <a:sym typeface="Livvic"/>
            </a:endParaRPr>
          </a:p>
        </p:txBody>
      </p:sp>
      <p:sp>
        <p:nvSpPr>
          <p:cNvPr id="161" name="Google Shape;161;g340ec28c6e3_0_37"/>
          <p:cNvSpPr/>
          <p:nvPr/>
        </p:nvSpPr>
        <p:spPr>
          <a:xfrm>
            <a:off x="4829100" y="2504000"/>
            <a:ext cx="2208300" cy="1934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>
                <a:solidFill>
                  <a:schemeClr val="lt1"/>
                </a:solidFill>
                <a:highlight>
                  <a:schemeClr val="accent1"/>
                </a:highlight>
                <a:latin typeface="Livvic" pitchFamily="2" charset="77"/>
                <a:ea typeface="Livvic"/>
                <a:cs typeface="Livvic"/>
                <a:sym typeface="Livvic"/>
              </a:rPr>
              <a:t>100,000 entries</a:t>
            </a:r>
            <a:endParaRPr sz="2400" b="1">
              <a:solidFill>
                <a:schemeClr val="lt1"/>
              </a:solidFill>
              <a:highlight>
                <a:schemeClr val="accent1"/>
              </a:highlight>
              <a:latin typeface="Livvic" pitchFamily="2" charset="77"/>
              <a:ea typeface="Livvic"/>
              <a:cs typeface="Livvic"/>
              <a:sym typeface="Livvic"/>
            </a:endParaRPr>
          </a:p>
        </p:txBody>
      </p:sp>
      <p:cxnSp>
        <p:nvCxnSpPr>
          <p:cNvPr id="162" name="Google Shape;162;g340ec28c6e3_0_37"/>
          <p:cNvCxnSpPr/>
          <p:nvPr/>
        </p:nvCxnSpPr>
        <p:spPr>
          <a:xfrm>
            <a:off x="3893800" y="3418850"/>
            <a:ext cx="641700" cy="1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0ec28c6e3_2_6"/>
          <p:cNvSpPr txBox="1">
            <a:spLocks noGrp="1"/>
          </p:cNvSpPr>
          <p:nvPr>
            <p:ph type="title"/>
          </p:nvPr>
        </p:nvSpPr>
        <p:spPr>
          <a:xfrm>
            <a:off x="173225" y="71150"/>
            <a:ext cx="85206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/>
              <a:t>Synthetic Dataset Results</a:t>
            </a:r>
            <a:endParaRPr sz="2400"/>
          </a:p>
        </p:txBody>
      </p:sp>
      <p:sp>
        <p:nvSpPr>
          <p:cNvPr id="168" name="Google Shape;168;g340ec28c6e3_2_6"/>
          <p:cNvSpPr txBox="1">
            <a:spLocks noGrp="1"/>
          </p:cNvSpPr>
          <p:nvPr>
            <p:ph type="title"/>
          </p:nvPr>
        </p:nvSpPr>
        <p:spPr>
          <a:xfrm>
            <a:off x="173225" y="761750"/>
            <a:ext cx="85206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EDA Histograms &amp; Boxplots</a:t>
            </a:r>
            <a:endParaRPr sz="2400"/>
          </a:p>
        </p:txBody>
      </p:sp>
      <p:pic>
        <p:nvPicPr>
          <p:cNvPr id="169" name="Google Shape;169;g340ec28c6e3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4050"/>
            <a:ext cx="4259703" cy="31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40ec28c6e3_2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503" y="1824050"/>
            <a:ext cx="4304046" cy="31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340dcd2415e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025" y="2535849"/>
            <a:ext cx="4310875" cy="191690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40dcd2415e_0_44"/>
          <p:cNvSpPr txBox="1"/>
          <p:nvPr/>
        </p:nvSpPr>
        <p:spPr>
          <a:xfrm>
            <a:off x="6701100" y="1557588"/>
            <a:ext cx="21312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Logistic Regression</a:t>
            </a:r>
            <a:endParaRPr sz="18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77" name="Google Shape;177;g340dcd2415e_0_44"/>
          <p:cNvSpPr/>
          <p:nvPr/>
        </p:nvSpPr>
        <p:spPr>
          <a:xfrm>
            <a:off x="5172475" y="1265750"/>
            <a:ext cx="1261500" cy="122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accent1"/>
              </a:highlight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78" name="Google Shape;178;g340dcd2415e_0_44"/>
          <p:cNvSpPr txBox="1"/>
          <p:nvPr/>
        </p:nvSpPr>
        <p:spPr>
          <a:xfrm>
            <a:off x="5298150" y="1614650"/>
            <a:ext cx="1261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Accuracy     51 % </a:t>
            </a:r>
            <a:endParaRPr sz="18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79" name="Google Shape;179;g340dcd2415e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24" y="2549924"/>
            <a:ext cx="4310875" cy="188874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40dcd2415e_0_44"/>
          <p:cNvSpPr txBox="1"/>
          <p:nvPr/>
        </p:nvSpPr>
        <p:spPr>
          <a:xfrm>
            <a:off x="1775250" y="1761488"/>
            <a:ext cx="21312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Random Forest</a:t>
            </a:r>
            <a:endParaRPr sz="18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1" name="Google Shape;181;g340dcd2415e_0_44"/>
          <p:cNvSpPr/>
          <p:nvPr/>
        </p:nvSpPr>
        <p:spPr>
          <a:xfrm>
            <a:off x="235750" y="1265750"/>
            <a:ext cx="1261500" cy="122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accent1"/>
              </a:highlight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2" name="Google Shape;182;g340dcd2415e_0_44"/>
          <p:cNvSpPr txBox="1"/>
          <p:nvPr/>
        </p:nvSpPr>
        <p:spPr>
          <a:xfrm>
            <a:off x="311700" y="1614650"/>
            <a:ext cx="1261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Accuracy     75 % </a:t>
            </a:r>
            <a:endParaRPr sz="18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3" name="Google Shape;183;g340dcd2415e_0_44"/>
          <p:cNvSpPr txBox="1">
            <a:spLocks noGrp="1"/>
          </p:cNvSpPr>
          <p:nvPr>
            <p:ph type="title"/>
          </p:nvPr>
        </p:nvSpPr>
        <p:spPr>
          <a:xfrm>
            <a:off x="275200" y="10515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/>
              <a:t>Machine Learning Models Results</a:t>
            </a:r>
            <a:endParaRPr sz="2400"/>
          </a:p>
        </p:txBody>
      </p:sp>
      <p:sp>
        <p:nvSpPr>
          <p:cNvPr id="184" name="Google Shape;184;g340dcd2415e_0_44"/>
          <p:cNvSpPr txBox="1">
            <a:spLocks noGrp="1"/>
          </p:cNvSpPr>
          <p:nvPr>
            <p:ph type="subTitle" idx="1"/>
          </p:nvPr>
        </p:nvSpPr>
        <p:spPr>
          <a:xfrm>
            <a:off x="152400" y="767541"/>
            <a:ext cx="73287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UcPeriod"/>
            </a:pPr>
            <a:r>
              <a:rPr lang="de-DE"/>
              <a:t>Random Forest and Linear Regression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340dcd2415e_0_57"/>
          <p:cNvPicPr preferRelativeResize="0"/>
          <p:nvPr/>
        </p:nvPicPr>
        <p:blipFill rotWithShape="1">
          <a:blip r:embed="rId3">
            <a:alphaModFix/>
          </a:blip>
          <a:srcRect t="8775"/>
          <a:stretch/>
        </p:blipFill>
        <p:spPr>
          <a:xfrm>
            <a:off x="1648200" y="933450"/>
            <a:ext cx="5180775" cy="377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340dcd2415e_0_57"/>
          <p:cNvSpPr txBox="1">
            <a:spLocks noGrp="1"/>
          </p:cNvSpPr>
          <p:nvPr>
            <p:ph type="subTitle" idx="1"/>
          </p:nvPr>
        </p:nvSpPr>
        <p:spPr>
          <a:xfrm>
            <a:off x="133350" y="262341"/>
            <a:ext cx="73287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/>
              <a:t>B. Comparison of Model Accuracy</a:t>
            </a:r>
            <a:endParaRPr sz="14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340dcd2415e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1407125"/>
            <a:ext cx="4497201" cy="254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340dcd2415e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725" y="1344950"/>
            <a:ext cx="4145676" cy="261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340dcd2415e_0_63"/>
          <p:cNvSpPr txBox="1">
            <a:spLocks noGrp="1"/>
          </p:cNvSpPr>
          <p:nvPr>
            <p:ph type="subTitle" idx="1"/>
          </p:nvPr>
        </p:nvSpPr>
        <p:spPr>
          <a:xfrm>
            <a:off x="521250" y="208766"/>
            <a:ext cx="73287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/>
              <a:t>C. Feature Importance</a:t>
            </a:r>
            <a:endParaRPr sz="14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e21e03950_0_365"/>
          <p:cNvSpPr txBox="1">
            <a:spLocks noGrp="1"/>
          </p:cNvSpPr>
          <p:nvPr>
            <p:ph type="title"/>
          </p:nvPr>
        </p:nvSpPr>
        <p:spPr>
          <a:xfrm>
            <a:off x="457200" y="102199"/>
            <a:ext cx="85206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sz="3600">
                <a:latin typeface="Livvic" pitchFamily="2" charset="77"/>
              </a:rPr>
              <a:t>Learnings</a:t>
            </a:r>
            <a:endParaRPr sz="3600">
              <a:latin typeface="Livvic" pitchFamily="2" charset="77"/>
            </a:endParaRPr>
          </a:p>
        </p:txBody>
      </p:sp>
      <p:sp>
        <p:nvSpPr>
          <p:cNvPr id="203" name="Google Shape;203;gee21e03950_0_365"/>
          <p:cNvSpPr/>
          <p:nvPr/>
        </p:nvSpPr>
        <p:spPr>
          <a:xfrm>
            <a:off x="457200" y="964700"/>
            <a:ext cx="2038500" cy="355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ivvic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 b="1">
                <a:latin typeface="Livvic" pitchFamily="2" charset="77"/>
              </a:rPr>
              <a:t>Technical Learnings</a:t>
            </a:r>
            <a:endParaRPr b="1">
              <a:latin typeface="Livvic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b="1">
              <a:latin typeface="Livvic" pitchFamily="2" charset="7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>
                <a:latin typeface="Livvic" pitchFamily="2" charset="77"/>
              </a:rPr>
              <a:t>Data handling, preprocessing and evaluation: Handling big data using multiple packages</a:t>
            </a:r>
            <a:endParaRPr>
              <a:latin typeface="Livvic" pitchFamily="2" charset="7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>
                <a:latin typeface="Livvic" pitchFamily="2" charset="77"/>
              </a:rPr>
              <a:t>Machine learning workflow: Model evaluation using metrics such as accuracy, precision, recall, F1-score and confusion matrix</a:t>
            </a:r>
            <a:endParaRPr>
              <a:latin typeface="Livvic" pitchFamily="2" charset="7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vvic" pitchFamily="2" charset="77"/>
              <a:ea typeface="Livvic"/>
              <a:cs typeface="Livvic"/>
              <a:sym typeface="Livvic"/>
            </a:endParaRPr>
          </a:p>
        </p:txBody>
      </p:sp>
      <p:sp>
        <p:nvSpPr>
          <p:cNvPr id="204" name="Google Shape;204;gee21e03950_0_365"/>
          <p:cNvSpPr/>
          <p:nvPr/>
        </p:nvSpPr>
        <p:spPr>
          <a:xfrm>
            <a:off x="3295650" y="964700"/>
            <a:ext cx="2038500" cy="355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>
                <a:latin typeface="Livvic" pitchFamily="2" charset="77"/>
              </a:rPr>
              <a:t>Personal Learnings</a:t>
            </a:r>
            <a:endParaRPr b="1">
              <a:latin typeface="Livvic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ivvic" pitchFamily="2" charset="7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>
                <a:latin typeface="Livvic" pitchFamily="2" charset="77"/>
              </a:rPr>
              <a:t>Adaptability Managing unexpected changes during the project phase</a:t>
            </a:r>
            <a:endParaRPr>
              <a:latin typeface="Livvic" pitchFamily="2" charset="7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>
                <a:latin typeface="Livvic" pitchFamily="2" charset="77"/>
              </a:rPr>
              <a:t>Patience and Perseverance: Handling messy data and knowledge sharing.</a:t>
            </a:r>
            <a:endParaRPr>
              <a:latin typeface="Livvic" pitchFamily="2" charset="7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>
                <a:latin typeface="Livvic" pitchFamily="2" charset="77"/>
              </a:rPr>
              <a:t>Stress management</a:t>
            </a:r>
            <a:endParaRPr>
              <a:latin typeface="Livvic" pitchFamily="2" charset="7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>
                <a:latin typeface="Livvic" pitchFamily="2" charset="77"/>
              </a:rPr>
              <a:t>Communication Skills</a:t>
            </a:r>
            <a:endParaRPr>
              <a:latin typeface="Livvic" pitchFamily="2" charset="77"/>
            </a:endParaRPr>
          </a:p>
        </p:txBody>
      </p:sp>
      <p:sp>
        <p:nvSpPr>
          <p:cNvPr id="205" name="Google Shape;205;gee21e03950_0_365"/>
          <p:cNvSpPr/>
          <p:nvPr/>
        </p:nvSpPr>
        <p:spPr>
          <a:xfrm>
            <a:off x="6134100" y="964700"/>
            <a:ext cx="2304900" cy="355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>
                <a:latin typeface="Livvic" pitchFamily="2" charset="77"/>
              </a:rPr>
              <a:t>General thoughts and Expectations</a:t>
            </a:r>
            <a:endParaRPr b="1">
              <a:latin typeface="Livvic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ivvic" pitchFamily="2" charset="7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b="1">
                <a:latin typeface="Livvic" pitchFamily="2" charset="77"/>
              </a:rPr>
              <a:t>Issue</a:t>
            </a:r>
            <a:r>
              <a:rPr lang="de-DE">
                <a:latin typeface="Livvic" pitchFamily="2" charset="77"/>
              </a:rPr>
              <a:t>: Dataset research was harder than expected</a:t>
            </a:r>
            <a:endParaRPr>
              <a:latin typeface="Livvic" pitchFamily="2" charset="7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b="1">
                <a:latin typeface="Livvic" pitchFamily="2" charset="77"/>
              </a:rPr>
              <a:t>Solution</a:t>
            </a:r>
            <a:r>
              <a:rPr lang="de-DE">
                <a:latin typeface="Livvic" pitchFamily="2" charset="77"/>
              </a:rPr>
              <a:t>: Mentor Support was a key success and  collaboration</a:t>
            </a:r>
            <a:endParaRPr>
              <a:latin typeface="Livvic" pitchFamily="2" charset="7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 b="1">
                <a:latin typeface="Livvic" pitchFamily="2" charset="77"/>
              </a:rPr>
              <a:t>Future Expectation</a:t>
            </a:r>
            <a:r>
              <a:rPr lang="de-DE">
                <a:latin typeface="Livvic" pitchFamily="2" charset="77"/>
              </a:rPr>
              <a:t>: Apply the knowledge and skills that we acquired in future projects</a:t>
            </a:r>
            <a:endParaRPr>
              <a:latin typeface="Livvic" pitchFamily="2" charset="7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vvic" pitchFamily="2" charset="77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e21e03950_0_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  <p:sp>
        <p:nvSpPr>
          <p:cNvPr id="211" name="Google Shape;211;gee21e03950_0_26"/>
          <p:cNvSpPr txBox="1">
            <a:spLocks noGrp="1"/>
          </p:cNvSpPr>
          <p:nvPr>
            <p:ph type="title"/>
          </p:nvPr>
        </p:nvSpPr>
        <p:spPr>
          <a:xfrm>
            <a:off x="202775" y="2663800"/>
            <a:ext cx="7056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de-DE"/>
              <a:t>Thank you for your attention!</a:t>
            </a:r>
            <a:endParaRPr/>
          </a:p>
        </p:txBody>
      </p:sp>
      <p:sp>
        <p:nvSpPr>
          <p:cNvPr id="212" name="Google Shape;212;gee21e03950_0_26"/>
          <p:cNvSpPr txBox="1">
            <a:spLocks noGrp="1"/>
          </p:cNvSpPr>
          <p:nvPr>
            <p:ph type="subTitle" idx="1"/>
          </p:nvPr>
        </p:nvSpPr>
        <p:spPr>
          <a:xfrm>
            <a:off x="517775" y="3243675"/>
            <a:ext cx="73287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-DE"/>
              <a:t>Sezin Dogan and Jacquelyne Sonda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-DE"/>
              <a:t>Data Science Track Team 2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-DE"/>
              <a:t>22.03.2025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0ec28c6e3_2_15"/>
          <p:cNvSpPr txBox="1">
            <a:spLocks noGrp="1"/>
          </p:cNvSpPr>
          <p:nvPr>
            <p:ph type="title"/>
          </p:nvPr>
        </p:nvSpPr>
        <p:spPr>
          <a:xfrm>
            <a:off x="391911" y="147413"/>
            <a:ext cx="85206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Back-up Slide: Distribution of Sleep Disorder</a:t>
            </a:r>
            <a:endParaRPr sz="1600"/>
          </a:p>
        </p:txBody>
      </p:sp>
      <p:pic>
        <p:nvPicPr>
          <p:cNvPr id="218" name="Google Shape;218;g340ec28c6e3_2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513" y="1076388"/>
            <a:ext cx="2995875" cy="3798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40ec28c6e3_2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13" y="1069225"/>
            <a:ext cx="2995875" cy="381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340ec28c6e3_2_15"/>
          <p:cNvSpPr txBox="1"/>
          <p:nvPr/>
        </p:nvSpPr>
        <p:spPr>
          <a:xfrm>
            <a:off x="1090600" y="667575"/>
            <a:ext cx="205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Original Data</a:t>
            </a:r>
            <a:endParaRPr sz="1800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21" name="Google Shape;221;g340ec28c6e3_2_15"/>
          <p:cNvSpPr txBox="1"/>
          <p:nvPr/>
        </p:nvSpPr>
        <p:spPr>
          <a:xfrm>
            <a:off x="5208300" y="667563"/>
            <a:ext cx="205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Synthetic  Data</a:t>
            </a:r>
            <a:endParaRPr sz="1800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842314" y="89807"/>
            <a:ext cx="2203898" cy="718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sz="3600"/>
              <a:t>Agenda</a:t>
            </a:r>
            <a:endParaRPr sz="3600"/>
          </a:p>
        </p:txBody>
      </p:sp>
      <p:sp>
        <p:nvSpPr>
          <p:cNvPr id="46" name="Google Shape;46;p4"/>
          <p:cNvSpPr/>
          <p:nvPr/>
        </p:nvSpPr>
        <p:spPr>
          <a:xfrm>
            <a:off x="5055452" y="1185878"/>
            <a:ext cx="148748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de-DE" sz="1250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3. </a:t>
            </a:r>
            <a:r>
              <a:rPr lang="de-DE" sz="1250" b="1" i="0" u="none" strike="noStrike" cap="non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Objective and Project </a:t>
            </a:r>
            <a:r>
              <a:rPr lang="de-DE" sz="1250" b="1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O</a:t>
            </a:r>
            <a:r>
              <a:rPr lang="de-DE" sz="1250" b="1" i="0" u="none" strike="noStrike" cap="none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utline</a:t>
            </a:r>
            <a:endParaRPr sz="1250" b="1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7" name="Google Shape;47;p4"/>
          <p:cNvSpPr/>
          <p:nvPr/>
        </p:nvSpPr>
        <p:spPr>
          <a:xfrm>
            <a:off x="842400" y="1185875"/>
            <a:ext cx="14874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b="1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8" name="Google Shape;48;p4"/>
          <p:cNvSpPr/>
          <p:nvPr/>
        </p:nvSpPr>
        <p:spPr>
          <a:xfrm>
            <a:off x="5055493" y="2823468"/>
            <a:ext cx="14874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de-DE" b="1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6.</a:t>
            </a:r>
            <a:endParaRPr b="1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de-DE" sz="140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Learnings &amp; Solutions</a:t>
            </a: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2948883" y="1185878"/>
            <a:ext cx="148748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de-DE" sz="125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de-DE" sz="1250" b="1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2. </a:t>
            </a:r>
            <a:r>
              <a:rPr lang="de-DE" sz="125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 Dataset Overview</a:t>
            </a:r>
            <a:endParaRPr sz="1250" b="1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0" name="Google Shape;50;p4"/>
          <p:cNvSpPr/>
          <p:nvPr/>
        </p:nvSpPr>
        <p:spPr>
          <a:xfrm>
            <a:off x="842308" y="2823467"/>
            <a:ext cx="1487400" cy="1260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de-DE" b="1">
                <a:solidFill>
                  <a:schemeClr val="lt1"/>
                </a:solidFill>
              </a:rPr>
              <a:t>4.</a:t>
            </a:r>
            <a:r>
              <a:rPr lang="de-DE">
                <a:solidFill>
                  <a:schemeClr val="lt1"/>
                </a:solidFill>
              </a:rPr>
              <a:t> </a:t>
            </a:r>
            <a:r>
              <a:rPr lang="de-DE" sz="1250" b="1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Results</a:t>
            </a:r>
            <a:endParaRPr sz="1250" b="1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1" name="Google Shape;51;p4"/>
          <p:cNvSpPr/>
          <p:nvPr/>
        </p:nvSpPr>
        <p:spPr>
          <a:xfrm>
            <a:off x="3046202" y="2823468"/>
            <a:ext cx="14874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de-DE" sz="1250" b="1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5.</a:t>
            </a:r>
            <a:r>
              <a:rPr lang="de-DE" sz="1250" b="1" i="0" u="none" strike="noStrike" cap="none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 Challenge</a:t>
            </a:r>
            <a:endParaRPr sz="1250" b="1" i="0" u="none" strike="noStrike" cap="none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2" name="Google Shape;52;p4"/>
          <p:cNvSpPr txBox="1"/>
          <p:nvPr/>
        </p:nvSpPr>
        <p:spPr>
          <a:xfrm>
            <a:off x="842400" y="1415900"/>
            <a:ext cx="14874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Livvic"/>
              <a:buAutoNum type="arabicPeriod"/>
            </a:pPr>
            <a:r>
              <a:rPr lang="de-DE" sz="1250" b="1" dirty="0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rPr>
              <a:t>Facts &amp;  Problem Statement </a:t>
            </a:r>
            <a:endParaRPr dirty="0">
              <a:latin typeface="Livvic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464646"/>
              </a:solidFill>
              <a:latin typeface="Livvic" pitchFamily="2" charset="77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e21e03950_0_357"/>
          <p:cNvSpPr txBox="1">
            <a:spLocks noGrp="1"/>
          </p:cNvSpPr>
          <p:nvPr>
            <p:ph type="title"/>
          </p:nvPr>
        </p:nvSpPr>
        <p:spPr>
          <a:xfrm>
            <a:off x="623400" y="0"/>
            <a:ext cx="8520600" cy="6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sz="3600">
                <a:latin typeface="Livvic" pitchFamily="2" charset="77"/>
              </a:rPr>
              <a:t>Why this matters!</a:t>
            </a:r>
            <a:endParaRPr sz="3600">
              <a:latin typeface="Livvic" pitchFamily="2" charset="77"/>
            </a:endParaRPr>
          </a:p>
        </p:txBody>
      </p:sp>
      <p:graphicFrame>
        <p:nvGraphicFramePr>
          <p:cNvPr id="58" name="Google Shape;58;gee21e03950_0_357"/>
          <p:cNvGraphicFramePr/>
          <p:nvPr>
            <p:extLst>
              <p:ext uri="{D42A27DB-BD31-4B8C-83A1-F6EECF244321}">
                <p14:modId xmlns:p14="http://schemas.microsoft.com/office/powerpoint/2010/main" val="2141734967"/>
              </p:ext>
            </p:extLst>
          </p:nvPr>
        </p:nvGraphicFramePr>
        <p:xfrm>
          <a:off x="170159" y="1452603"/>
          <a:ext cx="3280611" cy="2365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Google Shape;59;gee21e03950_0_357"/>
          <p:cNvGraphicFramePr/>
          <p:nvPr>
            <p:extLst>
              <p:ext uri="{D42A27DB-BD31-4B8C-83A1-F6EECF244321}">
                <p14:modId xmlns:p14="http://schemas.microsoft.com/office/powerpoint/2010/main" val="4160642501"/>
              </p:ext>
            </p:extLst>
          </p:nvPr>
        </p:nvGraphicFramePr>
        <p:xfrm>
          <a:off x="3033914" y="1452584"/>
          <a:ext cx="3207860" cy="2365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0" name="Google Shape;60;gee21e03950_0_357"/>
          <p:cNvGraphicFramePr/>
          <p:nvPr>
            <p:extLst>
              <p:ext uri="{D42A27DB-BD31-4B8C-83A1-F6EECF244321}">
                <p14:modId xmlns:p14="http://schemas.microsoft.com/office/powerpoint/2010/main" val="2888621293"/>
              </p:ext>
            </p:extLst>
          </p:nvPr>
        </p:nvGraphicFramePr>
        <p:xfrm>
          <a:off x="6387049" y="1452604"/>
          <a:ext cx="2586791" cy="2365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1" name="Google Shape;61;gee21e03950_0_357"/>
          <p:cNvSpPr txBox="1"/>
          <p:nvPr/>
        </p:nvSpPr>
        <p:spPr>
          <a:xfrm>
            <a:off x="623400" y="4115436"/>
            <a:ext cx="8350440" cy="97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Livvic"/>
              <a:buNone/>
            </a:pPr>
            <a:r>
              <a:rPr lang="de-DE" sz="1200" b="1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Problem Statement: 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A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third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of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our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lives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is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spent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sleeping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or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1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at least </a:t>
            </a:r>
            <a:r>
              <a:rPr lang="de-DE" sz="1200" b="0" i="1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we</a:t>
            </a:r>
            <a:r>
              <a:rPr lang="de-DE" sz="1200" b="0" i="1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1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should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. Sleep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Disorder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has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been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a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major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setback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leading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to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reduced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productivity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,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increased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healthcare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costs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and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deteriorating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mental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or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physical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health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. This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project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seeks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to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address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the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gap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by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utilizing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data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driven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insights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to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predict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sleep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disorders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on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measurable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 </a:t>
            </a:r>
            <a:r>
              <a:rPr lang="de-DE" sz="1200" b="0" i="0" u="none" strike="noStrike" cap="none" dirty="0" err="1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attributes</a:t>
            </a:r>
            <a:r>
              <a:rPr lang="de-DE" sz="1200" b="0" i="0" u="none" strike="noStrike" cap="none" dirty="0">
                <a:solidFill>
                  <a:srgbClr val="464646"/>
                </a:solidFill>
                <a:latin typeface="Livvic" pitchFamily="2" charset="77"/>
                <a:ea typeface="Livvic"/>
                <a:cs typeface="Arial" panose="020B0604020202020204" pitchFamily="34" charset="0"/>
                <a:sym typeface="Livvic"/>
              </a:rPr>
              <a:t>.</a:t>
            </a:r>
            <a:endParaRPr dirty="0">
              <a:latin typeface="Livvic" pitchFamily="2" charset="77"/>
              <a:cs typeface="Arial" panose="020B0604020202020204" pitchFamily="34" charset="0"/>
            </a:endParaRPr>
          </a:p>
        </p:txBody>
      </p:sp>
      <p:sp>
        <p:nvSpPr>
          <p:cNvPr id="62" name="Google Shape;62;gee21e03950_0_357"/>
          <p:cNvSpPr txBox="1"/>
          <p:nvPr/>
        </p:nvSpPr>
        <p:spPr>
          <a:xfrm>
            <a:off x="6492240" y="4879707"/>
            <a:ext cx="265176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b="0" i="1" u="none" strike="noStrike" cap="none">
                <a:solidFill>
                  <a:srgbClr val="000000"/>
                </a:solidFill>
                <a:latin typeface="Livvic" pitchFamily="2" charset="77"/>
                <a:sym typeface="Arial"/>
              </a:rPr>
              <a:t>https://www.singlecare.com/blog/news/sleep-statistics/</a:t>
            </a:r>
            <a:endParaRPr>
              <a:latin typeface="Livvic" pitchFamily="2" charset="7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/>
        </p:nvSpPr>
        <p:spPr>
          <a:xfrm>
            <a:off x="574300" y="238350"/>
            <a:ext cx="54837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"/>
              <a:buFont typeface="Livvic"/>
              <a:buNone/>
            </a:pPr>
            <a:r>
              <a:rPr lang="de-DE" sz="3200" b="1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Dataset Overview</a:t>
            </a:r>
            <a:endParaRPr/>
          </a:p>
        </p:txBody>
      </p:sp>
      <p:sp>
        <p:nvSpPr>
          <p:cNvPr id="68" name="Google Shape;68;p1"/>
          <p:cNvSpPr txBox="1"/>
          <p:nvPr/>
        </p:nvSpPr>
        <p:spPr>
          <a:xfrm>
            <a:off x="574300" y="1410450"/>
            <a:ext cx="76173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de-DE" sz="1400" b="1" i="0" u="none" strike="noStrike" cap="none" dirty="0">
                <a:solidFill>
                  <a:srgbClr val="000000"/>
                </a:solidFill>
                <a:latin typeface="Livvic" pitchFamily="2" charset="77"/>
              </a:rPr>
              <a:t>Dataset</a:t>
            </a:r>
            <a:r>
              <a:rPr lang="de-DE" dirty="0">
                <a:latin typeface="Livvic" pitchFamily="2" charset="77"/>
              </a:rPr>
              <a:t> </a:t>
            </a:r>
            <a:r>
              <a:rPr lang="de-DE" sz="1400" b="1" i="0" u="none" strike="noStrike" cap="none" dirty="0">
                <a:solidFill>
                  <a:srgbClr val="000000"/>
                </a:solidFill>
                <a:latin typeface="Livvic" pitchFamily="2" charset="77"/>
              </a:rPr>
              <a:t>Size: </a:t>
            </a:r>
            <a:r>
              <a:rPr lang="de-DE" dirty="0">
                <a:latin typeface="Livvic" pitchFamily="2" charset="77"/>
              </a:rPr>
              <a:t>374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records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with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 1</a:t>
            </a:r>
            <a:r>
              <a:rPr lang="de-DE" dirty="0">
                <a:latin typeface="Livvic" pitchFamily="2" charset="77"/>
              </a:rPr>
              <a:t>3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 Variables</a:t>
            </a:r>
            <a:endParaRPr dirty="0">
              <a:latin typeface="Livvic" pitchFamily="2" charset="7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i="0" u="none" strike="noStrike" cap="none" dirty="0">
              <a:solidFill>
                <a:srgbClr val="000000"/>
              </a:solidFill>
              <a:latin typeface="Livvic" pitchFamily="2" charset="7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de-DE" sz="1400" b="1" i="0" u="none" strike="noStrike" cap="none" dirty="0">
                <a:solidFill>
                  <a:srgbClr val="000000"/>
                </a:solidFill>
                <a:latin typeface="Livvic" pitchFamily="2" charset="77"/>
              </a:rPr>
              <a:t>Key Features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:  Age, Gender, BMI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Category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, Sleep Duration, Quality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of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 Sleep,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Physical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Activity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 Level, Stress Level, Heart Rate, Blood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Pressure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, Daily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Steps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.</a:t>
            </a:r>
            <a:endParaRPr sz="1400" i="0" u="none" strike="noStrike" cap="none" dirty="0">
              <a:solidFill>
                <a:srgbClr val="000000"/>
              </a:solidFill>
              <a:latin typeface="Livvic" pitchFamily="2" charset="77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rgbClr val="000000"/>
              </a:solidFill>
              <a:latin typeface="Livvic" pitchFamily="2" charset="77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de-DE" sz="1400" b="1" i="0" u="none" strike="noStrike" cap="none" dirty="0">
                <a:solidFill>
                  <a:srgbClr val="000000"/>
                </a:solidFill>
                <a:latin typeface="Livvic" pitchFamily="2" charset="77"/>
              </a:rPr>
              <a:t>Libraries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: Pandas,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Numpy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,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sklearn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for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machine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learning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,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Matplotlib.pyplot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 and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seaborn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for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graphs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 and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charts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,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plotly.express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 and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plotly.graph_objs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for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interactive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visuals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 and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machine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learning</a:t>
            </a:r>
            <a:r>
              <a:rPr lang="de-DE" sz="1400" i="0" u="none" strike="noStrike" cap="none" dirty="0">
                <a:solidFill>
                  <a:srgbClr val="000000"/>
                </a:solidFill>
                <a:latin typeface="Livvic" pitchFamily="2" charset="77"/>
              </a:rPr>
              <a:t> </a:t>
            </a:r>
            <a:r>
              <a:rPr lang="de-DE" sz="1400" i="0" u="none" strike="noStrike" cap="none" dirty="0" err="1">
                <a:solidFill>
                  <a:srgbClr val="000000"/>
                </a:solidFill>
                <a:latin typeface="Livvic" pitchFamily="2" charset="77"/>
              </a:rPr>
              <a:t>models</a:t>
            </a:r>
            <a:endParaRPr dirty="0">
              <a:latin typeface="Livvic" pitchFamily="2" charset="7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0ec28c6e3_0_0"/>
          <p:cNvSpPr txBox="1">
            <a:spLocks noGrp="1"/>
          </p:cNvSpPr>
          <p:nvPr>
            <p:ph type="title"/>
          </p:nvPr>
        </p:nvSpPr>
        <p:spPr>
          <a:xfrm>
            <a:off x="525425" y="124975"/>
            <a:ext cx="69105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sz="3200">
                <a:latin typeface="Livvic" pitchFamily="2" charset="77"/>
              </a:rPr>
              <a:t>Our Objectives</a:t>
            </a:r>
            <a:endParaRPr sz="3200">
              <a:latin typeface="Livvic" pitchFamily="2" charset="77"/>
            </a:endParaRPr>
          </a:p>
        </p:txBody>
      </p:sp>
      <p:sp>
        <p:nvSpPr>
          <p:cNvPr id="74" name="Google Shape;74;g340ec28c6e3_0_0"/>
          <p:cNvSpPr txBox="1"/>
          <p:nvPr/>
        </p:nvSpPr>
        <p:spPr>
          <a:xfrm>
            <a:off x="525425" y="1286475"/>
            <a:ext cx="70185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de-DE" sz="1800" b="0" u="none" strike="noStrike" cap="none">
                <a:solidFill>
                  <a:srgbClr val="000000"/>
                </a:solidFill>
                <a:latin typeface="Livvic" pitchFamily="2" charset="77"/>
                <a:sym typeface="Arial"/>
              </a:rPr>
              <a:t>Develop a machine learning based solution to predict sleep disorders using Health and lifestyle data</a:t>
            </a:r>
            <a:endParaRPr sz="1800">
              <a:latin typeface="Livvic" pitchFamily="2" charset="77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u="none" strike="noStrike" cap="none">
              <a:solidFill>
                <a:srgbClr val="000000"/>
              </a:solidFill>
              <a:latin typeface="Livvic" pitchFamily="2" charset="77"/>
              <a:sym typeface="Arial"/>
            </a:endParaRPr>
          </a:p>
          <a:p>
            <a:pPr marL="28575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de-DE" sz="1800" b="0" u="none" strike="noStrike" cap="none">
                <a:solidFill>
                  <a:srgbClr val="000000"/>
                </a:solidFill>
                <a:latin typeface="Livvic" pitchFamily="2" charset="77"/>
                <a:sym typeface="Arial"/>
              </a:rPr>
              <a:t>Provide actionable insights for healthcare providers and wellness businesses to improve outcomes.</a:t>
            </a:r>
            <a:endParaRPr sz="1800">
              <a:latin typeface="Livvic" pitchFamily="2" charset="7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Livvic" pitchFamily="2" charset="77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e21e03950_0_172"/>
          <p:cNvSpPr txBox="1">
            <a:spLocks noGrp="1"/>
          </p:cNvSpPr>
          <p:nvPr>
            <p:ph type="title"/>
          </p:nvPr>
        </p:nvSpPr>
        <p:spPr>
          <a:xfrm>
            <a:off x="229400" y="109897"/>
            <a:ext cx="85206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de-DE" sz="3600">
                <a:latin typeface="Livvic" pitchFamily="2" charset="77"/>
              </a:rPr>
              <a:t>Project Outline</a:t>
            </a:r>
            <a:endParaRPr sz="3600">
              <a:latin typeface="Livvic" pitchFamily="2" charset="77"/>
            </a:endParaRPr>
          </a:p>
        </p:txBody>
      </p:sp>
      <p:cxnSp>
        <p:nvCxnSpPr>
          <p:cNvPr id="80" name="Google Shape;80;gee21e03950_0_172"/>
          <p:cNvCxnSpPr/>
          <p:nvPr/>
        </p:nvCxnSpPr>
        <p:spPr>
          <a:xfrm>
            <a:off x="0" y="1775980"/>
            <a:ext cx="9201000" cy="28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1" name="Google Shape;81;gee21e03950_0_172"/>
          <p:cNvGrpSpPr/>
          <p:nvPr/>
        </p:nvGrpSpPr>
        <p:grpSpPr>
          <a:xfrm>
            <a:off x="1704926" y="1390783"/>
            <a:ext cx="1372526" cy="3605872"/>
            <a:chOff x="5335079" y="729635"/>
            <a:chExt cx="1740900" cy="4899948"/>
          </a:xfrm>
        </p:grpSpPr>
        <p:sp>
          <p:nvSpPr>
            <p:cNvPr id="82" name="Google Shape;82;gee21e03950_0_172"/>
            <p:cNvSpPr/>
            <p:nvPr/>
          </p:nvSpPr>
          <p:spPr>
            <a:xfrm>
              <a:off x="5335079" y="2039483"/>
              <a:ext cx="1740900" cy="3590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de-DE" sz="1200" b="1" i="0" u="none" strike="noStrike" cap="none">
                  <a:solidFill>
                    <a:schemeClr val="lt1"/>
                  </a:solidFill>
                  <a:latin typeface="Livvic" pitchFamily="2" charset="77"/>
                  <a:ea typeface="Livvic"/>
                  <a:cs typeface="Livvic"/>
                  <a:sym typeface="Livvic"/>
                </a:rPr>
                <a:t>Data Acquisition</a:t>
              </a:r>
              <a:endParaRPr>
                <a:latin typeface="Livvic" pitchFamily="2" charset="77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  <a:p>
              <a:pPr marL="171450" marR="0" lvl="0" indent="-158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Char char="•"/>
              </a:pPr>
              <a:r>
                <a:rPr lang="de-DE" sz="1000" i="0" u="none" strike="noStrike" cap="none">
                  <a:solidFill>
                    <a:schemeClr val="lt1"/>
                  </a:solidFill>
                  <a:latin typeface="Livvic" pitchFamily="2" charset="77"/>
                </a:rPr>
                <a:t>Collected the relevant dataset using kaggle as a source</a:t>
              </a:r>
              <a:endParaRPr sz="1000">
                <a:latin typeface="Livvic" pitchFamily="2" charset="77"/>
              </a:endParaRPr>
            </a:p>
            <a:p>
              <a:pPr marL="171450" marR="0" lvl="0" indent="-158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Char char="•"/>
              </a:pPr>
              <a:r>
                <a:rPr lang="de-DE" sz="1000" i="0" u="sng" strike="noStrike" cap="none">
                  <a:solidFill>
                    <a:schemeClr val="lt1"/>
                  </a:solidFill>
                  <a:latin typeface="Livvic" pitchFamily="2" charset="7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https://www.kaggle.com/datasets/uom190346a/sleep-health-and-lifestyle-dataset/data</a:t>
              </a:r>
              <a:r>
                <a:rPr lang="de-DE" sz="1000" i="0" u="none" strike="noStrike" cap="none">
                  <a:solidFill>
                    <a:schemeClr val="lt1"/>
                  </a:solidFill>
                  <a:latin typeface="Livvic" pitchFamily="2" charset="77"/>
                </a:rPr>
                <a:t> </a:t>
              </a:r>
              <a:endParaRPr sz="1000" i="0" u="none" strike="noStrike" cap="none">
                <a:solidFill>
                  <a:schemeClr val="lt1"/>
                </a:solidFill>
                <a:latin typeface="Livvic" pitchFamily="2" charset="77"/>
              </a:endParaRPr>
            </a:p>
          </p:txBody>
        </p:sp>
        <p:sp>
          <p:nvSpPr>
            <p:cNvPr id="83" name="Google Shape;83;gee21e03950_0_172"/>
            <p:cNvSpPr/>
            <p:nvPr/>
          </p:nvSpPr>
          <p:spPr>
            <a:xfrm>
              <a:off x="5809103" y="729635"/>
              <a:ext cx="900000" cy="90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</p:txBody>
        </p:sp>
        <p:cxnSp>
          <p:nvCxnSpPr>
            <p:cNvPr id="84" name="Google Shape;84;gee21e03950_0_172"/>
            <p:cNvCxnSpPr/>
            <p:nvPr/>
          </p:nvCxnSpPr>
          <p:spPr>
            <a:xfrm flipH="1">
              <a:off x="6257003" y="1453104"/>
              <a:ext cx="2100" cy="594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85" name="Google Shape;85;gee21e03950_0_172"/>
            <p:cNvSpPr txBox="1"/>
            <p:nvPr/>
          </p:nvSpPr>
          <p:spPr>
            <a:xfrm>
              <a:off x="5834355" y="948787"/>
              <a:ext cx="900000" cy="710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4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de-DE" sz="1400" b="1" i="0" u="none" strike="noStrike" cap="none">
                  <a:solidFill>
                    <a:schemeClr val="lt1"/>
                  </a:solidFill>
                  <a:latin typeface="Livvic" pitchFamily="2" charset="77"/>
                  <a:ea typeface="Livvic"/>
                  <a:cs typeface="Livvic"/>
                  <a:sym typeface="Livvic"/>
                </a:rPr>
                <a:t>Phase 2</a:t>
              </a:r>
              <a:endParaRPr sz="1200" b="0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</p:txBody>
        </p:sp>
      </p:grpSp>
      <p:grpSp>
        <p:nvGrpSpPr>
          <p:cNvPr id="86" name="Google Shape;86;gee21e03950_0_172"/>
          <p:cNvGrpSpPr/>
          <p:nvPr/>
        </p:nvGrpSpPr>
        <p:grpSpPr>
          <a:xfrm>
            <a:off x="3159966" y="1384001"/>
            <a:ext cx="1372805" cy="3605672"/>
            <a:chOff x="5386486" y="729635"/>
            <a:chExt cx="1741033" cy="4764996"/>
          </a:xfrm>
        </p:grpSpPr>
        <p:sp>
          <p:nvSpPr>
            <p:cNvPr id="87" name="Google Shape;87;gee21e03950_0_172"/>
            <p:cNvSpPr/>
            <p:nvPr/>
          </p:nvSpPr>
          <p:spPr>
            <a:xfrm>
              <a:off x="5386486" y="2039474"/>
              <a:ext cx="1741033" cy="345515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de-DE" sz="1200" b="1" i="0" u="none" strike="noStrike" cap="none">
                  <a:solidFill>
                    <a:schemeClr val="lt1"/>
                  </a:solidFill>
                  <a:latin typeface="Livvic" pitchFamily="2" charset="77"/>
                  <a:ea typeface="Livvic"/>
                  <a:cs typeface="Livvic"/>
                  <a:sym typeface="Livvic"/>
                </a:rPr>
                <a:t>Exploratory Data Analysis</a:t>
              </a:r>
              <a:endParaRPr>
                <a:latin typeface="Livvic" pitchFamily="2" charset="77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000" b="1" i="0" u="none" strike="noStrike" cap="none">
                <a:solidFill>
                  <a:schemeClr val="lt1"/>
                </a:solidFill>
                <a:latin typeface="Livvic" pitchFamily="2" charset="77"/>
              </a:endParaRPr>
            </a:p>
            <a:p>
              <a:pPr marL="171450" marR="0" lvl="0" indent="-158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Char char="•"/>
              </a:pPr>
              <a:r>
                <a:rPr lang="de-DE" sz="1000" i="0" u="none" strike="noStrike" cap="none">
                  <a:solidFill>
                    <a:schemeClr val="lt1"/>
                  </a:solidFill>
                  <a:latin typeface="Livvic" pitchFamily="2" charset="77"/>
                </a:rPr>
                <a:t>Exploration of the data (shape, head, describe..)</a:t>
              </a:r>
              <a:endParaRPr sz="1000">
                <a:latin typeface="Livvic" pitchFamily="2" charset="77"/>
              </a:endParaRPr>
            </a:p>
            <a:p>
              <a:pPr marL="171450" marR="0" lvl="0" indent="-158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Char char="•"/>
              </a:pPr>
              <a:r>
                <a:rPr lang="de-DE" sz="1000" i="0" u="none" strike="noStrike" cap="none">
                  <a:solidFill>
                    <a:schemeClr val="lt1"/>
                  </a:solidFill>
                  <a:latin typeface="Livvic" pitchFamily="2" charset="77"/>
                </a:rPr>
                <a:t>Dropping irrerevant colunms</a:t>
              </a:r>
              <a:endParaRPr sz="1000" i="0" u="none" strike="noStrike" cap="none">
                <a:solidFill>
                  <a:schemeClr val="lt1"/>
                </a:solidFill>
                <a:latin typeface="Livvic" pitchFamily="2" charset="77"/>
              </a:endParaRPr>
            </a:p>
            <a:p>
              <a:pPr marL="171450" marR="0" lvl="0" indent="-158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Char char="•"/>
              </a:pPr>
              <a:r>
                <a:rPr lang="de-DE" sz="1000" i="0" u="none" strike="noStrike" cap="none">
                  <a:solidFill>
                    <a:schemeClr val="lt1"/>
                  </a:solidFill>
                  <a:latin typeface="Livvic" pitchFamily="2" charset="77"/>
                </a:rPr>
                <a:t>Handling missing values</a:t>
              </a:r>
              <a:endParaRPr sz="1000" i="0" u="none" strike="noStrike" cap="none">
                <a:solidFill>
                  <a:schemeClr val="lt1"/>
                </a:solidFill>
                <a:latin typeface="Livvic" pitchFamily="2" charset="77"/>
              </a:endParaRPr>
            </a:p>
            <a:p>
              <a:pPr marL="171450" marR="0" lvl="0" indent="-952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800" b="0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</p:txBody>
        </p:sp>
        <p:sp>
          <p:nvSpPr>
            <p:cNvPr id="88" name="Google Shape;88;gee21e03950_0_172"/>
            <p:cNvSpPr/>
            <p:nvPr/>
          </p:nvSpPr>
          <p:spPr>
            <a:xfrm>
              <a:off x="5809103" y="729635"/>
              <a:ext cx="900000" cy="90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</p:txBody>
        </p:sp>
        <p:cxnSp>
          <p:nvCxnSpPr>
            <p:cNvPr id="89" name="Google Shape;89;gee21e03950_0_172"/>
            <p:cNvCxnSpPr/>
            <p:nvPr/>
          </p:nvCxnSpPr>
          <p:spPr>
            <a:xfrm flipH="1">
              <a:off x="6257003" y="1453104"/>
              <a:ext cx="2100" cy="594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0" name="Google Shape;90;gee21e03950_0_172"/>
            <p:cNvSpPr txBox="1"/>
            <p:nvPr/>
          </p:nvSpPr>
          <p:spPr>
            <a:xfrm>
              <a:off x="5834355" y="948787"/>
              <a:ext cx="900000" cy="6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4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de-DE" sz="1400" b="1" i="0" u="none" strike="noStrike" cap="none">
                  <a:solidFill>
                    <a:schemeClr val="lt1"/>
                  </a:solidFill>
                  <a:latin typeface="Livvic" pitchFamily="2" charset="77"/>
                  <a:ea typeface="Livvic"/>
                  <a:cs typeface="Livvic"/>
                  <a:sym typeface="Livvic"/>
                </a:rPr>
                <a:t>Phase 3</a:t>
              </a:r>
              <a:endParaRPr sz="1200" b="0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</p:txBody>
        </p:sp>
      </p:grpSp>
      <p:grpSp>
        <p:nvGrpSpPr>
          <p:cNvPr id="91" name="Google Shape;91;gee21e03950_0_172"/>
          <p:cNvGrpSpPr/>
          <p:nvPr/>
        </p:nvGrpSpPr>
        <p:grpSpPr>
          <a:xfrm>
            <a:off x="6057291" y="1390625"/>
            <a:ext cx="1446389" cy="3612501"/>
            <a:chOff x="5386463" y="729635"/>
            <a:chExt cx="1789200" cy="4908956"/>
          </a:xfrm>
        </p:grpSpPr>
        <p:sp>
          <p:nvSpPr>
            <p:cNvPr id="92" name="Google Shape;92;gee21e03950_0_172"/>
            <p:cNvSpPr/>
            <p:nvPr/>
          </p:nvSpPr>
          <p:spPr>
            <a:xfrm>
              <a:off x="5386463" y="2039491"/>
              <a:ext cx="1789200" cy="3599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de-DE" sz="1200" b="1" i="0" u="none" strike="noStrike" cap="none">
                  <a:solidFill>
                    <a:schemeClr val="lt1"/>
                  </a:solidFill>
                  <a:latin typeface="Livvic" pitchFamily="2" charset="77"/>
                  <a:ea typeface="Livvic"/>
                  <a:cs typeface="Livvic"/>
                  <a:sym typeface="Livvic"/>
                </a:rPr>
                <a:t>Model Development</a:t>
              </a:r>
              <a:endParaRPr>
                <a:latin typeface="Livvic" pitchFamily="2" charset="77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900" b="1" i="0" u="none" strike="noStrike" cap="none">
                <a:solidFill>
                  <a:schemeClr val="lt1"/>
                </a:solidFill>
                <a:latin typeface="Livvic" pitchFamily="2" charset="77"/>
              </a:endParaRPr>
            </a:p>
            <a:p>
              <a:pPr marL="171450" marR="0" lvl="0" indent="-1524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Char char="•"/>
              </a:pPr>
              <a:r>
                <a:rPr lang="de-DE" sz="900" i="0" u="none" strike="noStrike" cap="none">
                  <a:solidFill>
                    <a:schemeClr val="lt1"/>
                  </a:solidFill>
                  <a:latin typeface="Livvic" pitchFamily="2" charset="77"/>
                </a:rPr>
                <a:t>Encoding Categorical values</a:t>
              </a:r>
              <a:endParaRPr sz="900" i="0" u="none" strike="noStrike" cap="none">
                <a:solidFill>
                  <a:schemeClr val="lt1"/>
                </a:solidFill>
                <a:latin typeface="Livvic" pitchFamily="2" charset="77"/>
              </a:endParaRPr>
            </a:p>
            <a:p>
              <a:pPr marL="171450" marR="0" lvl="0" indent="-1524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Char char="•"/>
              </a:pPr>
              <a:r>
                <a:rPr lang="de-DE" sz="900" i="0" u="none" strike="noStrike" cap="none">
                  <a:solidFill>
                    <a:schemeClr val="lt1"/>
                  </a:solidFill>
                  <a:latin typeface="Livvic" pitchFamily="2" charset="77"/>
                </a:rPr>
                <a:t>Splitting the dataset</a:t>
              </a:r>
              <a:endParaRPr sz="900" i="0" u="none" strike="noStrike" cap="none">
                <a:solidFill>
                  <a:schemeClr val="lt1"/>
                </a:solidFill>
                <a:latin typeface="Livvic" pitchFamily="2" charset="77"/>
              </a:endParaRPr>
            </a:p>
            <a:p>
              <a:pPr marL="171450" marR="0" lvl="0" indent="-1524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Char char="•"/>
              </a:pPr>
              <a:r>
                <a:rPr lang="de-DE" sz="900" i="0" u="none" strike="noStrike" cap="none">
                  <a:solidFill>
                    <a:schemeClr val="lt1"/>
                  </a:solidFill>
                  <a:latin typeface="Livvic" pitchFamily="2" charset="77"/>
                </a:rPr>
                <a:t>Train and evaluate multiple models: (Random Forest, Logistic Regression)</a:t>
              </a:r>
              <a:endParaRPr sz="900">
                <a:latin typeface="Livvic" pitchFamily="2" charset="77"/>
              </a:endParaRPr>
            </a:p>
            <a:p>
              <a:pPr marL="171450" marR="0" lvl="0" indent="-1524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Char char="•"/>
              </a:pPr>
              <a:r>
                <a:rPr lang="de-DE" sz="900" i="0" u="none" strike="noStrike" cap="none">
                  <a:solidFill>
                    <a:schemeClr val="lt1"/>
                  </a:solidFill>
                  <a:latin typeface="Livvic" pitchFamily="2" charset="77"/>
                </a:rPr>
                <a:t>Best Model: Random Forest </a:t>
              </a:r>
              <a:r>
                <a:rPr lang="de-DE" sz="900">
                  <a:solidFill>
                    <a:schemeClr val="lt1"/>
                  </a:solidFill>
                  <a:latin typeface="Livvic" pitchFamily="2" charset="77"/>
                </a:rPr>
                <a:t>with </a:t>
              </a:r>
              <a:r>
                <a:rPr lang="de-DE" sz="900" i="0" u="none" strike="noStrike" cap="none">
                  <a:solidFill>
                    <a:schemeClr val="lt1"/>
                  </a:solidFill>
                  <a:latin typeface="Livvic" pitchFamily="2" charset="77"/>
                </a:rPr>
                <a:t>(</a:t>
              </a:r>
              <a:r>
                <a:rPr lang="de-DE" sz="900">
                  <a:solidFill>
                    <a:schemeClr val="lt1"/>
                  </a:solidFill>
                  <a:latin typeface="Livvic" pitchFamily="2" charset="77"/>
                </a:rPr>
                <a:t>93</a:t>
              </a:r>
              <a:r>
                <a:rPr lang="de-DE" sz="900" i="0" u="none" strike="noStrike" cap="none">
                  <a:solidFill>
                    <a:schemeClr val="lt1"/>
                  </a:solidFill>
                  <a:latin typeface="Livvic" pitchFamily="2" charset="77"/>
                </a:rPr>
                <a:t>% accuracy).</a:t>
              </a:r>
              <a:endParaRPr sz="900">
                <a:latin typeface="Livvic" pitchFamily="2" charset="77"/>
              </a:endParaRPr>
            </a:p>
            <a:p>
              <a:pPr marL="171450" marR="0" lvl="0" indent="-952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800" b="0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</p:txBody>
        </p:sp>
        <p:sp>
          <p:nvSpPr>
            <p:cNvPr id="93" name="Google Shape;93;gee21e03950_0_172"/>
            <p:cNvSpPr/>
            <p:nvPr/>
          </p:nvSpPr>
          <p:spPr>
            <a:xfrm>
              <a:off x="5809103" y="729635"/>
              <a:ext cx="900000" cy="90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</p:txBody>
        </p:sp>
        <p:cxnSp>
          <p:nvCxnSpPr>
            <p:cNvPr id="94" name="Google Shape;94;gee21e03950_0_172"/>
            <p:cNvCxnSpPr/>
            <p:nvPr/>
          </p:nvCxnSpPr>
          <p:spPr>
            <a:xfrm flipH="1">
              <a:off x="6257003" y="1453104"/>
              <a:ext cx="2100" cy="594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5" name="Google Shape;95;gee21e03950_0_172"/>
            <p:cNvSpPr txBox="1"/>
            <p:nvPr/>
          </p:nvSpPr>
          <p:spPr>
            <a:xfrm>
              <a:off x="5834355" y="948787"/>
              <a:ext cx="9000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4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de-DE" sz="1400" b="1" i="0" u="none" strike="noStrike" cap="none">
                  <a:solidFill>
                    <a:schemeClr val="lt1"/>
                  </a:solidFill>
                  <a:latin typeface="Livvic" pitchFamily="2" charset="77"/>
                  <a:ea typeface="Livvic"/>
                  <a:cs typeface="Livvic"/>
                  <a:sym typeface="Livvic"/>
                </a:rPr>
                <a:t>Phase </a:t>
              </a:r>
              <a:r>
                <a:rPr lang="de-DE" b="1">
                  <a:solidFill>
                    <a:schemeClr val="lt1"/>
                  </a:solidFill>
                  <a:latin typeface="Livvic" pitchFamily="2" charset="77"/>
                  <a:ea typeface="Livvic"/>
                  <a:cs typeface="Livvic"/>
                  <a:sym typeface="Livvic"/>
                </a:rPr>
                <a:t>5</a:t>
              </a:r>
              <a:endParaRPr sz="1200" b="0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</p:txBody>
        </p:sp>
      </p:grpSp>
      <p:grpSp>
        <p:nvGrpSpPr>
          <p:cNvPr id="96" name="Google Shape;96;gee21e03950_0_172"/>
          <p:cNvGrpSpPr/>
          <p:nvPr/>
        </p:nvGrpSpPr>
        <p:grpSpPr>
          <a:xfrm>
            <a:off x="7581565" y="1377984"/>
            <a:ext cx="1446340" cy="3619189"/>
            <a:chOff x="5386498" y="729635"/>
            <a:chExt cx="1740900" cy="4953043"/>
          </a:xfrm>
        </p:grpSpPr>
        <p:sp>
          <p:nvSpPr>
            <p:cNvPr id="97" name="Google Shape;97;gee21e03950_0_172"/>
            <p:cNvSpPr/>
            <p:nvPr/>
          </p:nvSpPr>
          <p:spPr>
            <a:xfrm>
              <a:off x="5386498" y="2039478"/>
              <a:ext cx="1740900" cy="36432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de-DE" sz="1200" b="1" i="0" u="none" strike="noStrike" cap="none">
                  <a:solidFill>
                    <a:schemeClr val="lt1"/>
                  </a:solidFill>
                  <a:latin typeface="Livvic" pitchFamily="2" charset="77"/>
                  <a:ea typeface="Livvic"/>
                  <a:cs typeface="Livvic"/>
                  <a:sym typeface="Livvic"/>
                </a:rPr>
                <a:t>Feature Importance</a:t>
              </a:r>
              <a:endParaRPr sz="1200" b="1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  <a:p>
              <a:pPr marL="171450" marR="0" lvl="0" indent="-158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Char char="•"/>
              </a:pPr>
              <a:r>
                <a:rPr lang="de-DE" sz="1000" i="0" u="none" strike="noStrike" cap="none">
                  <a:solidFill>
                    <a:schemeClr val="lt1"/>
                  </a:solidFill>
                  <a:latin typeface="Livvic" pitchFamily="2" charset="77"/>
                </a:rPr>
                <a:t>Random Forest highlights: </a:t>
              </a:r>
              <a:r>
                <a:rPr lang="de-DE" sz="1000">
                  <a:solidFill>
                    <a:schemeClr val="lt1"/>
                  </a:solidFill>
                  <a:latin typeface="Livvic" pitchFamily="2" charset="77"/>
                </a:rPr>
                <a:t>Blood pressure, BMI category, and age</a:t>
              </a:r>
              <a:r>
                <a:rPr lang="de-DE" sz="1000" i="0" u="none" strike="noStrike" cap="none">
                  <a:solidFill>
                    <a:schemeClr val="lt1"/>
                  </a:solidFill>
                  <a:latin typeface="Livvic" pitchFamily="2" charset="77"/>
                </a:rPr>
                <a:t> a</a:t>
              </a:r>
              <a:r>
                <a:rPr lang="de-DE" sz="1000">
                  <a:solidFill>
                    <a:schemeClr val="lt1"/>
                  </a:solidFill>
                  <a:latin typeface="Livvic" pitchFamily="2" charset="77"/>
                </a:rPr>
                <a:t>re</a:t>
              </a:r>
              <a:r>
                <a:rPr lang="de-DE" sz="1000" i="0" u="none" strike="noStrike" cap="none">
                  <a:solidFill>
                    <a:schemeClr val="lt1"/>
                  </a:solidFill>
                  <a:latin typeface="Livvic" pitchFamily="2" charset="77"/>
                </a:rPr>
                <a:t> important</a:t>
              </a:r>
              <a:endParaRPr sz="1000" i="0" u="none" strike="noStrike" cap="none">
                <a:solidFill>
                  <a:schemeClr val="lt1"/>
                </a:solidFill>
                <a:latin typeface="Livvic" pitchFamily="2" charset="77"/>
              </a:endParaRPr>
            </a:p>
            <a:p>
              <a:pPr marL="76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800" b="0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</p:txBody>
        </p:sp>
        <p:sp>
          <p:nvSpPr>
            <p:cNvPr id="98" name="Google Shape;98;gee21e03950_0_172"/>
            <p:cNvSpPr/>
            <p:nvPr/>
          </p:nvSpPr>
          <p:spPr>
            <a:xfrm>
              <a:off x="5809103" y="729635"/>
              <a:ext cx="900000" cy="90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</p:txBody>
        </p:sp>
        <p:cxnSp>
          <p:nvCxnSpPr>
            <p:cNvPr id="99" name="Google Shape;99;gee21e03950_0_172"/>
            <p:cNvCxnSpPr/>
            <p:nvPr/>
          </p:nvCxnSpPr>
          <p:spPr>
            <a:xfrm flipH="1">
              <a:off x="6257003" y="1453104"/>
              <a:ext cx="2100" cy="594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00" name="Google Shape;100;gee21e03950_0_172"/>
            <p:cNvSpPr txBox="1"/>
            <p:nvPr/>
          </p:nvSpPr>
          <p:spPr>
            <a:xfrm>
              <a:off x="5834355" y="948787"/>
              <a:ext cx="900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4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de-DE" sz="1400" b="1" i="0" u="none" strike="noStrike" cap="none">
                  <a:solidFill>
                    <a:schemeClr val="lt1"/>
                  </a:solidFill>
                  <a:latin typeface="Livvic" pitchFamily="2" charset="77"/>
                  <a:ea typeface="Livvic"/>
                  <a:cs typeface="Livvic"/>
                  <a:sym typeface="Livvic"/>
                </a:rPr>
                <a:t>Phase </a:t>
              </a:r>
              <a:r>
                <a:rPr lang="de-DE" b="1">
                  <a:solidFill>
                    <a:schemeClr val="lt1"/>
                  </a:solidFill>
                  <a:latin typeface="Livvic" pitchFamily="2" charset="77"/>
                  <a:ea typeface="Livvic"/>
                  <a:cs typeface="Livvic"/>
                  <a:sym typeface="Livvic"/>
                </a:rPr>
                <a:t>6</a:t>
              </a:r>
              <a:endParaRPr sz="1200" b="0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</p:txBody>
        </p:sp>
      </p:grpSp>
      <p:grpSp>
        <p:nvGrpSpPr>
          <p:cNvPr id="101" name="Google Shape;101;gee21e03950_0_172"/>
          <p:cNvGrpSpPr/>
          <p:nvPr/>
        </p:nvGrpSpPr>
        <p:grpSpPr>
          <a:xfrm>
            <a:off x="4608950" y="1384174"/>
            <a:ext cx="1372547" cy="3605822"/>
            <a:chOff x="5386486" y="729635"/>
            <a:chExt cx="1624701" cy="4799443"/>
          </a:xfrm>
        </p:grpSpPr>
        <p:sp>
          <p:nvSpPr>
            <p:cNvPr id="102" name="Google Shape;102;gee21e03950_0_172"/>
            <p:cNvSpPr/>
            <p:nvPr/>
          </p:nvSpPr>
          <p:spPr>
            <a:xfrm>
              <a:off x="5386486" y="2039473"/>
              <a:ext cx="1624701" cy="348960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de-DE" sz="1200" b="1" i="0" u="none" strike="noStrike" cap="none">
                  <a:solidFill>
                    <a:schemeClr val="lt1"/>
                  </a:solidFill>
                  <a:latin typeface="Livvic" pitchFamily="2" charset="77"/>
                  <a:ea typeface="Livvic"/>
                  <a:cs typeface="Livvic"/>
                  <a:sym typeface="Livvic"/>
                </a:rPr>
                <a:t>Data Visualization</a:t>
              </a:r>
              <a:endParaRPr sz="1200" b="1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000" b="1" i="0" u="none" strike="noStrike" cap="none">
                <a:solidFill>
                  <a:schemeClr val="lt1"/>
                </a:solidFill>
                <a:latin typeface="Livvic" pitchFamily="2" charset="77"/>
              </a:endParaRPr>
            </a:p>
            <a:p>
              <a:pPr marL="171450" marR="0" lvl="0" indent="-158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Char char="•"/>
              </a:pPr>
              <a:r>
                <a:rPr lang="de-DE" sz="1000" i="0" u="none" strike="noStrike" cap="none">
                  <a:solidFill>
                    <a:schemeClr val="lt1"/>
                  </a:solidFill>
                  <a:latin typeface="Livvic" pitchFamily="2" charset="77"/>
                </a:rPr>
                <a:t>Distribution of variables using Numerical variables</a:t>
              </a:r>
              <a:endParaRPr sz="1000">
                <a:latin typeface="Livvic" pitchFamily="2" charset="77"/>
              </a:endParaRPr>
            </a:p>
            <a:p>
              <a:pPr marL="171450" marR="0" lvl="0" indent="-158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Char char="•"/>
              </a:pPr>
              <a:r>
                <a:rPr lang="de-DE" sz="1000" i="0" u="none" strike="noStrike" cap="none">
                  <a:solidFill>
                    <a:schemeClr val="lt1"/>
                  </a:solidFill>
                  <a:latin typeface="Livvic" pitchFamily="2" charset="77"/>
                </a:rPr>
                <a:t>Boxplots to summarize the numerical data by showing minimum, max, median and potential outliers</a:t>
              </a:r>
              <a:endParaRPr sz="1000" i="0" u="none" strike="noStrike" cap="none">
                <a:solidFill>
                  <a:schemeClr val="lt1"/>
                </a:solidFill>
                <a:latin typeface="Livvic" pitchFamily="2" charset="77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900" b="1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</p:txBody>
        </p:sp>
        <p:sp>
          <p:nvSpPr>
            <p:cNvPr id="103" name="Google Shape;103;gee21e03950_0_172"/>
            <p:cNvSpPr/>
            <p:nvPr/>
          </p:nvSpPr>
          <p:spPr>
            <a:xfrm>
              <a:off x="5766576" y="729635"/>
              <a:ext cx="900000" cy="90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</p:txBody>
        </p:sp>
        <p:cxnSp>
          <p:nvCxnSpPr>
            <p:cNvPr id="104" name="Google Shape;104;gee21e03950_0_172"/>
            <p:cNvCxnSpPr/>
            <p:nvPr/>
          </p:nvCxnSpPr>
          <p:spPr>
            <a:xfrm flipH="1">
              <a:off x="6214477" y="1453104"/>
              <a:ext cx="2100" cy="59459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05" name="Google Shape;105;gee21e03950_0_172"/>
            <p:cNvSpPr txBox="1"/>
            <p:nvPr/>
          </p:nvSpPr>
          <p:spPr>
            <a:xfrm>
              <a:off x="5789731" y="922348"/>
              <a:ext cx="900000" cy="6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4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de-DE" sz="1400" b="1" i="0" u="none" strike="noStrike" cap="none">
                  <a:solidFill>
                    <a:schemeClr val="lt1"/>
                  </a:solidFill>
                  <a:latin typeface="Livvic" pitchFamily="2" charset="77"/>
                  <a:ea typeface="Livvic"/>
                  <a:cs typeface="Livvic"/>
                  <a:sym typeface="Livvic"/>
                </a:rPr>
                <a:t>Phase </a:t>
              </a:r>
              <a:r>
                <a:rPr lang="de-DE" b="1">
                  <a:solidFill>
                    <a:schemeClr val="lt1"/>
                  </a:solidFill>
                  <a:latin typeface="Livvic" pitchFamily="2" charset="77"/>
                  <a:ea typeface="Livvic"/>
                  <a:cs typeface="Livvic"/>
                  <a:sym typeface="Livvic"/>
                </a:rPr>
                <a:t>4</a:t>
              </a:r>
              <a:endParaRPr sz="1200" b="0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</p:txBody>
        </p:sp>
      </p:grpSp>
      <p:grpSp>
        <p:nvGrpSpPr>
          <p:cNvPr id="106" name="Google Shape;106;gee21e03950_0_172"/>
          <p:cNvGrpSpPr/>
          <p:nvPr/>
        </p:nvGrpSpPr>
        <p:grpSpPr>
          <a:xfrm>
            <a:off x="262951" y="1377524"/>
            <a:ext cx="1372762" cy="3619127"/>
            <a:chOff x="5270240" y="729635"/>
            <a:chExt cx="1741200" cy="4917960"/>
          </a:xfrm>
        </p:grpSpPr>
        <p:sp>
          <p:nvSpPr>
            <p:cNvPr id="107" name="Google Shape;107;gee21e03950_0_172"/>
            <p:cNvSpPr/>
            <p:nvPr/>
          </p:nvSpPr>
          <p:spPr>
            <a:xfrm>
              <a:off x="5270240" y="2039495"/>
              <a:ext cx="1741200" cy="3608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de-DE" sz="1200" b="1" i="0" u="none" strike="noStrike" cap="none">
                  <a:solidFill>
                    <a:schemeClr val="lt1"/>
                  </a:solidFill>
                  <a:latin typeface="Livvic" pitchFamily="2" charset="77"/>
                  <a:ea typeface="Livvic"/>
                  <a:cs typeface="Livvic"/>
                  <a:sym typeface="Livvic"/>
                </a:rPr>
                <a:t>Planning and Scope Definition</a:t>
              </a:r>
              <a:endParaRPr>
                <a:latin typeface="Livvic" pitchFamily="2" charset="77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  <a:p>
              <a:pPr marL="171450" marR="0" lvl="0" indent="-1841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Char char="•"/>
              </a:pPr>
              <a:r>
                <a:rPr lang="de-DE" sz="1000" i="0" u="none" strike="noStrike" cap="none">
                  <a:solidFill>
                    <a:schemeClr val="lt1"/>
                  </a:solidFill>
                  <a:latin typeface="Livvic" pitchFamily="2" charset="77"/>
                </a:rPr>
                <a:t>Defining of objectives and</a:t>
              </a:r>
              <a:r>
                <a:rPr lang="de-DE" sz="1000">
                  <a:solidFill>
                    <a:schemeClr val="lt1"/>
                  </a:solidFill>
                  <a:latin typeface="Livvic" pitchFamily="2" charset="77"/>
                </a:rPr>
                <a:t> </a:t>
              </a:r>
              <a:r>
                <a:rPr lang="de-DE" sz="1000" i="0" u="none" strike="noStrike" cap="none">
                  <a:solidFill>
                    <a:schemeClr val="lt1"/>
                  </a:solidFill>
                  <a:latin typeface="Livvic" pitchFamily="2" charset="77"/>
                </a:rPr>
                <a:t>documenting the ways of working</a:t>
              </a:r>
              <a:endParaRPr sz="1000" i="0" u="none" strike="noStrike" cap="none">
                <a:solidFill>
                  <a:schemeClr val="lt1"/>
                </a:solidFill>
                <a:latin typeface="Livvic" pitchFamily="2" charset="77"/>
              </a:endParaRPr>
            </a:p>
            <a:p>
              <a:pPr marL="171450" marR="0" lvl="0" indent="-1841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Char char="•"/>
              </a:pPr>
              <a:r>
                <a:rPr lang="de-DE" sz="1000" i="0" u="none" strike="noStrike" cap="none">
                  <a:solidFill>
                    <a:schemeClr val="lt1"/>
                  </a:solidFill>
                  <a:latin typeface="Livvic" pitchFamily="2" charset="77"/>
                </a:rPr>
                <a:t>Results: to ensure clarity and expected outcomes</a:t>
              </a:r>
              <a:endParaRPr sz="1000" i="0" u="none" strike="noStrike" cap="none">
                <a:solidFill>
                  <a:schemeClr val="lt1"/>
                </a:solidFill>
                <a:latin typeface="Livvic" pitchFamily="2" charset="77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</p:txBody>
        </p:sp>
        <p:sp>
          <p:nvSpPr>
            <p:cNvPr id="108" name="Google Shape;108;gee21e03950_0_172"/>
            <p:cNvSpPr/>
            <p:nvPr/>
          </p:nvSpPr>
          <p:spPr>
            <a:xfrm>
              <a:off x="5766576" y="729635"/>
              <a:ext cx="900000" cy="90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</p:txBody>
        </p:sp>
        <p:cxnSp>
          <p:nvCxnSpPr>
            <p:cNvPr id="109" name="Google Shape;109;gee21e03950_0_172"/>
            <p:cNvCxnSpPr/>
            <p:nvPr/>
          </p:nvCxnSpPr>
          <p:spPr>
            <a:xfrm flipH="1">
              <a:off x="6214477" y="1453104"/>
              <a:ext cx="2100" cy="59459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10" name="Google Shape;110;gee21e03950_0_172"/>
            <p:cNvSpPr txBox="1"/>
            <p:nvPr/>
          </p:nvSpPr>
          <p:spPr>
            <a:xfrm>
              <a:off x="5789731" y="922348"/>
              <a:ext cx="900000" cy="710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4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de-DE" sz="1400" b="1" i="0" u="none" strike="noStrike" cap="none">
                  <a:solidFill>
                    <a:schemeClr val="lt1"/>
                  </a:solidFill>
                  <a:latin typeface="Livvic" pitchFamily="2" charset="77"/>
                  <a:ea typeface="Livvic"/>
                  <a:cs typeface="Livvic"/>
                  <a:sym typeface="Livvic"/>
                </a:rPr>
                <a:t>Phase 1</a:t>
              </a:r>
              <a:endParaRPr sz="1200" b="0" i="0" u="none" strike="noStrike" cap="none">
                <a:solidFill>
                  <a:schemeClr val="lt1"/>
                </a:solidFill>
                <a:latin typeface="Livvic" pitchFamily="2" charset="77"/>
                <a:ea typeface="Livvic"/>
                <a:cs typeface="Livvic"/>
                <a:sym typeface="Livv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0ec28c6e3_0_45"/>
          <p:cNvSpPr txBox="1">
            <a:spLocks noGrp="1"/>
          </p:cNvSpPr>
          <p:nvPr>
            <p:ph type="title"/>
          </p:nvPr>
        </p:nvSpPr>
        <p:spPr>
          <a:xfrm>
            <a:off x="173225" y="71150"/>
            <a:ext cx="85206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/>
              <a:t>Original Dataset Results</a:t>
            </a:r>
            <a:endParaRPr sz="2400"/>
          </a:p>
        </p:txBody>
      </p:sp>
      <p:sp>
        <p:nvSpPr>
          <p:cNvPr id="116" name="Google Shape;116;g340ec28c6e3_0_45"/>
          <p:cNvSpPr txBox="1">
            <a:spLocks noGrp="1"/>
          </p:cNvSpPr>
          <p:nvPr>
            <p:ph type="title"/>
          </p:nvPr>
        </p:nvSpPr>
        <p:spPr>
          <a:xfrm>
            <a:off x="173225" y="761750"/>
            <a:ext cx="85206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EDA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Histograms and BoxPlots</a:t>
            </a:r>
            <a:endParaRPr/>
          </a:p>
        </p:txBody>
      </p:sp>
      <p:pic>
        <p:nvPicPr>
          <p:cNvPr id="117" name="Google Shape;117;g340ec28c6e3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26" y="1560075"/>
            <a:ext cx="4275084" cy="31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340ec28c6e3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135" y="1599650"/>
            <a:ext cx="4190929" cy="31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0dcd2415e_0_12"/>
          <p:cNvSpPr txBox="1">
            <a:spLocks noGrp="1"/>
          </p:cNvSpPr>
          <p:nvPr>
            <p:ph type="title"/>
          </p:nvPr>
        </p:nvSpPr>
        <p:spPr>
          <a:xfrm>
            <a:off x="275200" y="105150"/>
            <a:ext cx="85206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/>
              <a:t>Machine Learning Models Results</a:t>
            </a:r>
            <a:endParaRPr sz="2400"/>
          </a:p>
        </p:txBody>
      </p:sp>
      <p:sp>
        <p:nvSpPr>
          <p:cNvPr id="124" name="Google Shape;124;g340dcd2415e_0_12"/>
          <p:cNvSpPr/>
          <p:nvPr/>
        </p:nvSpPr>
        <p:spPr>
          <a:xfrm>
            <a:off x="5172475" y="1265750"/>
            <a:ext cx="1261500" cy="122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accent1"/>
              </a:highlight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25" name="Google Shape;125;g340dcd2415e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800" y="2845050"/>
            <a:ext cx="4167975" cy="194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340dcd2415e_0_12"/>
          <p:cNvSpPr txBox="1"/>
          <p:nvPr/>
        </p:nvSpPr>
        <p:spPr>
          <a:xfrm>
            <a:off x="5298150" y="1614650"/>
            <a:ext cx="1261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Accuracy     83 % </a:t>
            </a:r>
            <a:endParaRPr sz="18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g340dcd2415e_0_12"/>
          <p:cNvSpPr txBox="1"/>
          <p:nvPr/>
        </p:nvSpPr>
        <p:spPr>
          <a:xfrm>
            <a:off x="6701100" y="1557588"/>
            <a:ext cx="21312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Logistic Regression</a:t>
            </a:r>
            <a:endParaRPr sz="18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8" name="Google Shape;128;g340dcd2415e_0_12"/>
          <p:cNvSpPr/>
          <p:nvPr/>
        </p:nvSpPr>
        <p:spPr>
          <a:xfrm>
            <a:off x="235750" y="1265750"/>
            <a:ext cx="1261500" cy="122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accent1"/>
              </a:highlight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9" name="Google Shape;129;g340dcd2415e_0_12"/>
          <p:cNvSpPr txBox="1"/>
          <p:nvPr/>
        </p:nvSpPr>
        <p:spPr>
          <a:xfrm>
            <a:off x="1775250" y="1761488"/>
            <a:ext cx="21312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Random Forest</a:t>
            </a:r>
            <a:endParaRPr sz="18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0" name="Google Shape;130;g340dcd2415e_0_12"/>
          <p:cNvSpPr txBox="1"/>
          <p:nvPr/>
        </p:nvSpPr>
        <p:spPr>
          <a:xfrm>
            <a:off x="311700" y="1614650"/>
            <a:ext cx="1261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Accuracy     93 % </a:t>
            </a:r>
            <a:endParaRPr sz="18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31" name="Google Shape;131;g340dcd2415e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39850"/>
            <a:ext cx="4456999" cy="215436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340dcd2415e_0_12"/>
          <p:cNvSpPr/>
          <p:nvPr/>
        </p:nvSpPr>
        <p:spPr>
          <a:xfrm>
            <a:off x="208775" y="3440600"/>
            <a:ext cx="1131000" cy="231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Class</a:t>
            </a:r>
            <a:endParaRPr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3" name="Google Shape;133;g340dcd2415e_0_12"/>
          <p:cNvSpPr/>
          <p:nvPr/>
        </p:nvSpPr>
        <p:spPr>
          <a:xfrm>
            <a:off x="208775" y="3701075"/>
            <a:ext cx="1131000" cy="192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Class</a:t>
            </a:r>
            <a:endParaRPr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4" name="Google Shape;134;g340dcd2415e_0_12"/>
          <p:cNvSpPr/>
          <p:nvPr/>
        </p:nvSpPr>
        <p:spPr>
          <a:xfrm>
            <a:off x="208775" y="3921950"/>
            <a:ext cx="1131000" cy="231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Class</a:t>
            </a:r>
            <a:endParaRPr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5" name="Google Shape;135;g340dcd2415e_0_12"/>
          <p:cNvSpPr txBox="1">
            <a:spLocks noGrp="1"/>
          </p:cNvSpPr>
          <p:nvPr>
            <p:ph type="subTitle" idx="1"/>
          </p:nvPr>
        </p:nvSpPr>
        <p:spPr>
          <a:xfrm>
            <a:off x="208775" y="754866"/>
            <a:ext cx="73287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UcPeriod"/>
            </a:pPr>
            <a:r>
              <a:rPr lang="de-DE"/>
              <a:t>Random Forest and Linear Regression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340dcd2415e_0_28"/>
          <p:cNvPicPr preferRelativeResize="0"/>
          <p:nvPr/>
        </p:nvPicPr>
        <p:blipFill rotWithShape="1">
          <a:blip r:embed="rId3">
            <a:alphaModFix/>
          </a:blip>
          <a:srcRect t="7621"/>
          <a:stretch/>
        </p:blipFill>
        <p:spPr>
          <a:xfrm>
            <a:off x="1909475" y="1016400"/>
            <a:ext cx="4993724" cy="37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40dcd2415e_0_28"/>
          <p:cNvSpPr txBox="1">
            <a:spLocks noGrp="1"/>
          </p:cNvSpPr>
          <p:nvPr>
            <p:ph type="subTitle" idx="1"/>
          </p:nvPr>
        </p:nvSpPr>
        <p:spPr>
          <a:xfrm>
            <a:off x="133350" y="262341"/>
            <a:ext cx="73287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/>
              <a:t>B. Comparison of Model Accuracy</a:t>
            </a:r>
            <a:endParaRPr sz="16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64646"/>
      </a:dk1>
      <a:lt1>
        <a:srgbClr val="FFFFFF"/>
      </a:lt1>
      <a:dk2>
        <a:srgbClr val="464646"/>
      </a:dk2>
      <a:lt2>
        <a:srgbClr val="F7F7FB"/>
      </a:lt2>
      <a:accent1>
        <a:srgbClr val="FA1E5A"/>
      </a:accent1>
      <a:accent2>
        <a:srgbClr val="1756E2"/>
      </a:accent2>
      <a:accent3>
        <a:srgbClr val="464646"/>
      </a:accent3>
      <a:accent4>
        <a:srgbClr val="FFFFFF"/>
      </a:accent4>
      <a:accent5>
        <a:srgbClr val="FFFFFF"/>
      </a:accent5>
      <a:accent6>
        <a:srgbClr val="FB5783"/>
      </a:accent6>
      <a:hlink>
        <a:srgbClr val="1756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659</Words>
  <Application>Microsoft Macintosh PowerPoint</Application>
  <PresentationFormat>On-screen Show (16:9)</PresentationFormat>
  <Paragraphs>120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Open Sans Light</vt:lpstr>
      <vt:lpstr>Livvic</vt:lpstr>
      <vt:lpstr>Quattrocento Sans</vt:lpstr>
      <vt:lpstr>Simple Light</vt:lpstr>
      <vt:lpstr>Sleepless Nights?  A data-driven Prediction of Sleep Disorders</vt:lpstr>
      <vt:lpstr>Agenda</vt:lpstr>
      <vt:lpstr>Why this matters!</vt:lpstr>
      <vt:lpstr>PowerPoint Presentation</vt:lpstr>
      <vt:lpstr>Our Objectives</vt:lpstr>
      <vt:lpstr>Project Outline</vt:lpstr>
      <vt:lpstr>Original Dataset Results</vt:lpstr>
      <vt:lpstr>Machine Learning Models Results</vt:lpstr>
      <vt:lpstr>PowerPoint Presentation</vt:lpstr>
      <vt:lpstr>PowerPoint Presentation</vt:lpstr>
      <vt:lpstr>Not so fast! There is a challenge.. Since the dataset entries are only 400 records, posing a challenge for a techie to have a viable learning ground during comprehensive analysis, uncovering patterns and machine learning application, what can be done?</vt:lpstr>
      <vt:lpstr>Researched Solution</vt:lpstr>
      <vt:lpstr>Synthetic Dataset Results</vt:lpstr>
      <vt:lpstr>Machine Learning Models Results</vt:lpstr>
      <vt:lpstr>PowerPoint Presentation</vt:lpstr>
      <vt:lpstr>PowerPoint Presentation</vt:lpstr>
      <vt:lpstr>Learnings</vt:lpstr>
      <vt:lpstr>Thank you for your attention!</vt:lpstr>
      <vt:lpstr>Back-up Slide: Distribution of Sleep Disorder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Johanna Betteray</dc:creator>
  <cp:lastModifiedBy>Jacque sonda</cp:lastModifiedBy>
  <cp:revision>1</cp:revision>
  <dcterms:modified xsi:type="dcterms:W3CDTF">2025-03-16T15:04:54Z</dcterms:modified>
</cp:coreProperties>
</file>